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4630400" cy="8229600"/>
  <p:notesSz cx="8229600" cy="14630400"/>
  <p:embeddedFontLst>
    <p:embeddedFont>
      <p:font typeface="Gelasio"/>
      <p:regular r:id="rId35"/>
    </p:embeddedFont>
    <p:embeddedFont>
      <p:font typeface="Gelasio"/>
      <p:regular r:id="rId36"/>
    </p:embeddedFont>
    <p:embeddedFont>
      <p:font typeface="Gelasio"/>
      <p:regular r:id="rId37"/>
    </p:embeddedFont>
    <p:embeddedFont>
      <p:font typeface="Gelasio"/>
      <p:regular r:id="rId38"/>
    </p:embeddedFont>
    <p:embeddedFont>
      <p:font typeface="Lato"/>
      <p:regular r:id="rId39"/>
    </p:embeddedFont>
    <p:embeddedFont>
      <p:font typeface="Lato"/>
      <p:regular r:id="rId40"/>
    </p:embeddedFont>
    <p:embeddedFont>
      <p:font typeface="Lato"/>
      <p:regular r:id="rId41"/>
    </p:embeddedFont>
    <p:embeddedFont>
      <p:font typeface="Lato"/>
      <p:regular r:id="rId4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font" Target="fonts/font1.fntdata"/><Relationship Id="rId36" Type="http://schemas.openxmlformats.org/officeDocument/2006/relationships/font" Target="fonts/font2.fntdata"/><Relationship Id="rId37" Type="http://schemas.openxmlformats.org/officeDocument/2006/relationships/font" Target="fonts/font3.fntdata"/><Relationship Id="rId38" Type="http://schemas.openxmlformats.org/officeDocument/2006/relationships/font" Target="fonts/font4.fntdata"/><Relationship Id="rId39" Type="http://schemas.openxmlformats.org/officeDocument/2006/relationships/font" Target="fonts/font5.fntdata"/><Relationship Id="rId40" Type="http://schemas.openxmlformats.org/officeDocument/2006/relationships/font" Target="fonts/font6.fntdata"/><Relationship Id="rId41" Type="http://schemas.openxmlformats.org/officeDocument/2006/relationships/font" Target="fonts/font7.fntdata"/><Relationship Id="rId4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2" Type="http://schemas.openxmlformats.org/officeDocument/2006/relationships/image" Target="../media/image-1028-2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2" Type="http://schemas.openxmlformats.org/officeDocument/2006/relationships/image" Target="../media/image-1029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275517"/>
            <a:ext cx="1961317" cy="1105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8189"/>
            <a:ext cx="6150054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Car Price Prediction: 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034320"/>
            <a:ext cx="61500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Welcome to our innovative car price prediction project. We're leveraging cutting-edge machine learning models to accurately estimate vehicle values. Our system helps buyers and sellers make informed decisions in the dynamic automotive market.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1147524"/>
            <a:ext cx="5934551" cy="59345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23755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64037" y="338030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simple yet effective model, Linear Regression provides a baseline for comparison in predictive modeling. Its performance metrics were: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480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0.1047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294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0.1773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107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R-squared (R²):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0.8413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57569"/>
            <a:ext cx="420409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Vector Regressor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64037" y="3167182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SVR effectively captures relationships in the data, with and without hyperparameter tuning. The performance metrics were: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7450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0.0445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558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0.0960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5372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R-squared (R²):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0.9326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1819632"/>
            <a:ext cx="6150054" cy="39729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3929" y="60702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0163"/>
            <a:ext cx="527685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Artificial Neural Network Model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64037" y="2969776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with a sequential architecture featuring three hidden layers (819, 64, and 32 neurons) and ReLU activations, it captures complex data relationships. Trained for 50 epochs with a batch size of 16 were: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77214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Loss: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0.0437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35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0.0930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7348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R-squared (R²) Score: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0.9337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349818"/>
            <a:ext cx="5568672" cy="291262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3929" y="554009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382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Evaluation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319105"/>
            <a:ext cx="129023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3334345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3490079"/>
            <a:ext cx="37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21392" y="3490079"/>
            <a:ext cx="3788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Squared Error (MSE)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11571" y="3490079"/>
            <a:ext cx="37927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R-squared (R²) Score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4040862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212" y="4196596"/>
            <a:ext cx="37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21392" y="4196596"/>
            <a:ext cx="3788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1,245,678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711571" y="4196596"/>
            <a:ext cx="37927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0.92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79277" y="474737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212" y="4903113"/>
            <a:ext cx="37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Linear Regression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21392" y="4903113"/>
            <a:ext cx="3788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2,345,678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711571" y="4903113"/>
            <a:ext cx="37927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0.85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45389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212" y="5609630"/>
            <a:ext cx="37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421392" y="5609630"/>
            <a:ext cx="3788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1,845,678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11571" y="5609630"/>
            <a:ext cx="37927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0.88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4248"/>
            <a:ext cx="5941100" cy="742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Strategy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52" y="1872020"/>
            <a:ext cx="1188125" cy="19010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6130" y="2109549"/>
            <a:ext cx="297049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376130" y="2623304"/>
            <a:ext cx="11422618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 uses a trained Random Forest model and a preprocessing pipeline to predict car prices based on user inputs. It loads the model and pipeline using Joblib.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2" y="3773091"/>
            <a:ext cx="1188125" cy="19010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76130" y="4010620"/>
            <a:ext cx="297049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Web App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2376130" y="4524375"/>
            <a:ext cx="11422618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chose Streamlit for its simplicity and interactivity. It allows rapid development of machine learning web applications.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2" y="5674162"/>
            <a:ext cx="1188125" cy="19010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76130" y="5911691"/>
            <a:ext cx="297049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 Interface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2376130" y="6425446"/>
            <a:ext cx="1142261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 features an intuitive interface. Users can easily input car features to get instant price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20308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ANN Improvements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43865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385060"/>
            <a:ext cx="6150054" cy="34593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Additional Features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90013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Incorporating mileage and manufacture year could enhance prediction accuracy. This would provide a more comprehensive analysis of car value.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4005" y="3394115"/>
            <a:ext cx="362747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Integration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4005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Exploring neural networks might yield more precise results. This could capture complex, non-linear relationships in car pricing.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2664" y="3394115"/>
            <a:ext cx="31063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Trend Analysis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266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Implementing real-time market data integration could improve predictions. This would account for current market fluctuations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302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48551"/>
            <a:ext cx="736544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used it to monitor the perfomance of machine learning models during training , tracking metrics like accuracy , AUC-ROC curve , confusion matrix for models such as xgboost , LR and Random forest . It helped at visualizing improvement and optimizing hyperparameters effictively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319" y="1443157"/>
            <a:ext cx="4155877" cy="53431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Integration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Experiment Tracking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90013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MLflow helps us log and compare different model iterations. This streamlines our experimentation process and improves model selection.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4005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Versioning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4005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use MLflow for efficient model versioning. This ensures reproducibility and easy rollback to previous versions if needed.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2664" y="3394115"/>
            <a:ext cx="3543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Management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266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MLflow simplifies model deployment and updates. It provides a smooth transition from development to production environments.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773" y="665440"/>
            <a:ext cx="6127909" cy="75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Visualizations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46773" y="1905476"/>
            <a:ext cx="12936855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ACCURACIES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16" y="2564725"/>
            <a:ext cx="9960650" cy="4999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8363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Team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5254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Shahd Mohamed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00681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Hussien Sanad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4881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Yossief Bahnasy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96955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Mohamed Akram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45091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 Saeed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813" y="621387"/>
            <a:ext cx="5673447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COMPARISON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813" y="1638181"/>
            <a:ext cx="13048774" cy="65967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3104"/>
            <a:ext cx="6150054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&amp; Random Forest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1297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best model with 92.9 accuracy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485674"/>
            <a:ext cx="6150054" cy="368998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269808"/>
            <a:ext cx="6150054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859" y="461129"/>
            <a:ext cx="5648444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&amp; GradientBoosting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59" y="1320522"/>
            <a:ext cx="13456682" cy="428208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93" y="5791200"/>
            <a:ext cx="4677013" cy="28061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&amp; Xgboost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151" y="1431369"/>
            <a:ext cx="13358098" cy="383655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27" y="5472351"/>
            <a:ext cx="4746546" cy="28478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5853112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&amp; LogisticRegression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907" y="1318141"/>
            <a:ext cx="13458587" cy="408348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25" y="5589865"/>
            <a:ext cx="4938832" cy="29632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20428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Microsoft AZURE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4387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SIMULATION DESIGN AND WORKFLOW.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084189"/>
            <a:ext cx="6150054" cy="34440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3929" y="580584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102" y="492681"/>
            <a:ext cx="7433072" cy="55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Upload and Data Preprocessing: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102" y="1410772"/>
            <a:ext cx="13376196" cy="65208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102" y="8133159"/>
            <a:ext cx="133761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102" y="8621435"/>
            <a:ext cx="133761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493276"/>
            <a:ext cx="448508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Modeling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817" y="1412557"/>
            <a:ext cx="13374767" cy="65097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817" y="8124111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817" y="8612981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4948714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guardrails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25" y="1558766"/>
            <a:ext cx="13244751" cy="6415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825" y="8196739"/>
            <a:ext cx="1324475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3171"/>
            <a:ext cx="5472827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1615559"/>
            <a:ext cx="3283625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Possible ships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1079183" y="2354223"/>
            <a:ext cx="30480" cy="5272207"/>
          </a:xfrm>
          <a:prstGeom prst="roundRect">
            <a:avLst>
              <a:gd name="adj" fmla="val 301656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48201" y="2600444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3818" y="2682478"/>
            <a:ext cx="14108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532215" y="257306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32215" y="3046333"/>
            <a:ext cx="867441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car price estimation is crucial in today's market. Our project addresses this need using advanced machine learning techniques.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48201" y="4430792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2625" y="4512826"/>
            <a:ext cx="18347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532215" y="4403407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Goal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532215" y="4876681"/>
            <a:ext cx="867441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aim to develop multiple models for precise car price predictions. This helps both buyers and sellers make informed decisions.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848201" y="6261140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03816" y="6343174"/>
            <a:ext cx="18121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1532215" y="6233755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Real-World Impact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532215" y="6707029"/>
            <a:ext cx="867441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system will revolutionize the used car market. It provides transparency and fairness in pricing for all stakeholders.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814149"/>
            <a:ext cx="5736550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Dataset Features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803077" y="1955483"/>
            <a:ext cx="6232208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8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Vehicle Specifications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:Key features such as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 Horsepower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are used to capture the core performance and brand value, which heavily influence the car's price.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3077" y="3504009"/>
            <a:ext cx="6232208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8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 and Transmission: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Details like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Cylinders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 Fuel Type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Transmission Type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affect vehicle performance, fuel efficiency, and driving experience, playing a vital role in pricing.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3077" y="5052536"/>
            <a:ext cx="6232208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Fuel Efficiency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City and Highway MPG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 insights into the car's fuel consumption, impacting its long-term cost and, consequently, its market value.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3077" y="6233993"/>
            <a:ext cx="6232208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8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 and Size Attributes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Factors like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 Mode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Vehicle Size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Vehicle Style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are essential in determining the cars capability, comfort, and overall market appeal.</a:t>
            </a:r>
            <a:endParaRPr lang="en-US" sz="18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226" y="2133362"/>
            <a:ext cx="4487228" cy="44872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21719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4006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1-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Scaling and Encoding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57280"/>
            <a:ext cx="61500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Numerical features like Engine HP and Cylinders were scaled, while categorical variables such as Transmission Type and Vehicle Style were one-hot encoded. This ensured uniform, machine-readable inputs, improving model accuracy and performance.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4561" y="2446020"/>
            <a:ext cx="5568672" cy="27202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23929" y="54438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39171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957513"/>
            <a:ext cx="44481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</a:t>
            </a:r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Dimensionality Reduction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590092"/>
            <a:ext cx="6150054" cy="270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implemented Principal Component Analysis (PCA) to reduce the feature set while preserving 95% of the variance. This optimizes model performance and reduces computation time, ensuring the model remains efficient without compromising accuracy.</a:t>
            </a:r>
            <a:endParaRPr lang="en-US" sz="2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009180"/>
            <a:ext cx="6150054" cy="3594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23929" y="588085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16455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1347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</a:t>
            </a:r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Pipeline Creation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767376"/>
            <a:ext cx="61500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preprocessing pipeline was developed to automate data transformations, enabling seamless integration of new manual inputs for real-time predictions. It was designed for easy deployment, scalability, and efficient processing, ensuring consistent results and streamlined future updates..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1147524"/>
            <a:ext cx="5934551" cy="59345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1587460"/>
            <a:ext cx="11727180" cy="1332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2906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432459"/>
            <a:ext cx="906041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Machine Learning Models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5574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2469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57688"/>
            <a:ext cx="4974074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Regressor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64037" y="3167301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ensemble model excels in handling complex relationships, making it highly effective for predicting car prices. In our tests, it achieved: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7461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0.0386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559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0.0715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5373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R-squared (R²):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0.9415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1785818"/>
            <a:ext cx="6150054" cy="40407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3929" y="610421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2024-10-29T17:43:53Z</dcterms:created>
  <dcterms:modified xsi:type="dcterms:W3CDTF">2024-10-29T17:43:53Z</dcterms:modified>
</cp:coreProperties>
</file>